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1009" r:id="rId3"/>
    <p:sldId id="1017" r:id="rId4"/>
    <p:sldId id="1028" r:id="rId5"/>
    <p:sldId id="1015" r:id="rId6"/>
    <p:sldId id="1020" r:id="rId7"/>
    <p:sldId id="1030" r:id="rId8"/>
    <p:sldId id="1031" r:id="rId9"/>
    <p:sldId id="1032" r:id="rId10"/>
    <p:sldId id="1044" r:id="rId11"/>
    <p:sldId id="1033" r:id="rId12"/>
    <p:sldId id="1045" r:id="rId13"/>
    <p:sldId id="1022" r:id="rId14"/>
    <p:sldId id="1016" r:id="rId15"/>
    <p:sldId id="1023" r:id="rId16"/>
    <p:sldId id="1034" r:id="rId17"/>
    <p:sldId id="1038" r:id="rId18"/>
    <p:sldId id="1043"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4</a:t>
            </a:r>
          </a:p>
          <a:p>
            <a:pPr algn="ctr" hangingPunct="0">
              <a:lnSpc>
                <a:spcPct val="150000"/>
              </a:lnSpc>
              <a:tabLst>
                <a:tab pos="4231005" algn="l"/>
                <a:tab pos="8191500" algn="l"/>
              </a:tabLst>
            </a:pP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Unit 2</a:t>
            </a:r>
            <a:r>
              <a:rPr lang="zh-CN"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Our </a:t>
            </a:r>
            <a:r>
              <a:rPr lang="en-US" altLang="zh-CN" sz="4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festival is the Spring Festival</a:t>
            </a:r>
            <a:r>
              <a:rPr lang="en-US" altLang="zh-CN" sz="4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834696"/>
            <a:ext cx="11485848" cy="3323987"/>
          </a:xfrm>
        </p:spPr>
        <p:txBody>
          <a:bodyPr/>
          <a:lstStyle/>
          <a:p>
            <a:pPr lvl="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usually do something for the old.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have any plans for this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a present for them.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great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5"/>
          <p:cNvSpPr txBox="1">
            <a:spLocks/>
          </p:cNvSpPr>
          <p:nvPr/>
        </p:nvSpPr>
        <p:spPr bwMode="auto">
          <a:xfrm>
            <a:off x="360854" y="477028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上文询问这个节日的计划，本空回答具体要做的事情，故选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048506" y="4260984"/>
            <a:ext cx="444352" cy="523220"/>
          </a:xfrm>
          <a:prstGeom prst="rect">
            <a:avLst/>
          </a:prstGeom>
        </p:spPr>
        <p:txBody>
          <a:bodyPr wrap="none">
            <a:spAutoFit/>
          </a:bodyPr>
          <a:lstStyle/>
          <a:p>
            <a:r>
              <a:rPr lang="en-US" altLang="zh-CN"/>
              <a:t>C</a:t>
            </a:r>
            <a:endParaRPr lang="zh-CN" altLang="en-US"/>
          </a:p>
        </p:txBody>
      </p:sp>
      <p:sp>
        <p:nvSpPr>
          <p:cNvPr id="5" name="内容占位符 1"/>
          <p:cNvSpPr txBox="1">
            <a:spLocks/>
          </p:cNvSpPr>
          <p:nvPr/>
        </p:nvSpPr>
        <p:spPr bwMode="auto">
          <a:xfrm>
            <a:off x="360854" y="908720"/>
            <a:ext cx="11485848" cy="2031325"/>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lunar</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农历的</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475297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grandparents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761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692696"/>
            <a:ext cx="11485848" cy="1216743"/>
          </a:xfrm>
        </p:spPr>
        <p:txBody>
          <a:bodyPr/>
          <a:lstStyle/>
          <a:p>
            <a:pPr hangingPunct="0">
              <a:lnSpc>
                <a:spcPct val="140000"/>
              </a:lnSpc>
              <a:tabLst>
                <a:tab pos="376237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给下列文段匹配相应的图片</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将图片序号填写在相应文段的括号内</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8D892D9A-EB12-4269-1EC1-5368E719AD7D}"/>
              </a:ext>
            </a:extLst>
          </p:cNvPr>
          <p:cNvPicPr>
            <a:picLocks noChangeAspect="1"/>
          </p:cNvPicPr>
          <p:nvPr/>
        </p:nvPicPr>
        <p:blipFill>
          <a:blip r:embed="rId2"/>
          <a:stretch>
            <a:fillRect/>
          </a:stretch>
        </p:blipFill>
        <p:spPr>
          <a:xfrm>
            <a:off x="1091486" y="815514"/>
            <a:ext cx="3024336" cy="412727"/>
          </a:xfrm>
          <a:prstGeom prst="rect">
            <a:avLst/>
          </a:prstGeom>
        </p:spPr>
      </p:pic>
      <p:sp>
        <p:nvSpPr>
          <p:cNvPr id="8" name="内容占位符 1">
            <a:extLst>
              <a:ext uri="{FF2B5EF4-FFF2-40B4-BE49-F238E27FC236}">
                <a16:creationId xmlns:a16="http://schemas.microsoft.com/office/drawing/2014/main" id="{671E4FC0-7B12-4A49-FBF9-178449EBA54E}"/>
              </a:ext>
            </a:extLst>
          </p:cNvPr>
          <p:cNvSpPr txBox="1">
            <a:spLocks/>
          </p:cNvSpPr>
          <p:nvPr/>
        </p:nvSpPr>
        <p:spPr bwMode="auto">
          <a:xfrm>
            <a:off x="360854" y="3175472"/>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tabLst>
                <a:tab pos="2330450" algn="l"/>
                <a:tab pos="5653088" algn="l"/>
                <a:tab pos="8607425"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a:t>
            </a:r>
            <a:endParaRPr lang="zh-CN" altLang="en-US" sz="2600"/>
          </a:p>
        </p:txBody>
      </p:sp>
      <p:pic>
        <p:nvPicPr>
          <p:cNvPr id="9" name="ef35b.jpg" descr="id:2147492958;FounderCES">
            <a:extLst>
              <a:ext uri="{FF2B5EF4-FFF2-40B4-BE49-F238E27FC236}">
                <a16:creationId xmlns:a16="http://schemas.microsoft.com/office/drawing/2014/main" id="{2B895CAC-F109-411E-DE56-6EAF57FC3C75}"/>
              </a:ext>
            </a:extLst>
          </p:cNvPr>
          <p:cNvPicPr>
            <a:picLocks noChangeAspect="1"/>
          </p:cNvPicPr>
          <p:nvPr/>
        </p:nvPicPr>
        <p:blipFill>
          <a:blip r:embed="rId3"/>
          <a:stretch>
            <a:fillRect/>
          </a:stretch>
        </p:blipFill>
        <p:spPr>
          <a:xfrm>
            <a:off x="8543478" y="2092639"/>
            <a:ext cx="1296144" cy="1078925"/>
          </a:xfrm>
          <a:prstGeom prst="rect">
            <a:avLst/>
          </a:prstGeom>
        </p:spPr>
      </p:pic>
      <p:pic>
        <p:nvPicPr>
          <p:cNvPr id="10" name="ef35.jpg" descr="id:2147492951;FounderCES">
            <a:extLst>
              <a:ext uri="{FF2B5EF4-FFF2-40B4-BE49-F238E27FC236}">
                <a16:creationId xmlns:a16="http://schemas.microsoft.com/office/drawing/2014/main" id="{BEA648F0-BA8C-E042-9231-799440D129AD}"/>
              </a:ext>
            </a:extLst>
          </p:cNvPr>
          <p:cNvPicPr>
            <a:picLocks noChangeAspect="1"/>
          </p:cNvPicPr>
          <p:nvPr/>
        </p:nvPicPr>
        <p:blipFill>
          <a:blip r:embed="rId4"/>
          <a:stretch>
            <a:fillRect/>
          </a:stretch>
        </p:blipFill>
        <p:spPr>
          <a:xfrm>
            <a:off x="5447135" y="1888430"/>
            <a:ext cx="1265516" cy="1180480"/>
          </a:xfrm>
          <a:prstGeom prst="rect">
            <a:avLst/>
          </a:prstGeom>
        </p:spPr>
      </p:pic>
      <p:pic>
        <p:nvPicPr>
          <p:cNvPr id="11" name="ef34.jpg" descr="id:2147492944;FounderCES">
            <a:extLst>
              <a:ext uri="{FF2B5EF4-FFF2-40B4-BE49-F238E27FC236}">
                <a16:creationId xmlns:a16="http://schemas.microsoft.com/office/drawing/2014/main" id="{55954B81-69D4-7EDF-A36C-E8A57D20BB97}"/>
              </a:ext>
            </a:extLst>
          </p:cNvPr>
          <p:cNvPicPr>
            <a:picLocks noChangeAspect="1"/>
          </p:cNvPicPr>
          <p:nvPr/>
        </p:nvPicPr>
        <p:blipFill>
          <a:blip r:embed="rId5"/>
          <a:stretch>
            <a:fillRect/>
          </a:stretch>
        </p:blipFill>
        <p:spPr>
          <a:xfrm>
            <a:off x="2321568" y="1816574"/>
            <a:ext cx="962989" cy="1225581"/>
          </a:xfrm>
          <a:prstGeom prst="rect">
            <a:avLst/>
          </a:prstGeom>
        </p:spPr>
      </p:pic>
      <p:sp>
        <p:nvSpPr>
          <p:cNvPr id="12" name="内容占位符 5">
            <a:extLst>
              <a:ext uri="{FF2B5EF4-FFF2-40B4-BE49-F238E27FC236}">
                <a16:creationId xmlns:a16="http://schemas.microsoft.com/office/drawing/2014/main" id="{86FDBBD7-999B-9CB5-985F-9CEB7245F417}"/>
              </a:ext>
            </a:extLst>
          </p:cNvPr>
          <p:cNvSpPr txBox="1">
            <a:spLocks/>
          </p:cNvSpPr>
          <p:nvPr/>
        </p:nvSpPr>
        <p:spPr bwMode="auto">
          <a:xfrm>
            <a:off x="360854" y="3705406"/>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93875" indent="-1793875" eaLnBrk="1" hangingPunct="0">
              <a:lnSpc>
                <a:spcPct val="14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festival is also called Chinese New Year. Before this festival, I always send presents and cards to my family and friends. I play games with them. We often go shopping and have fun together. I like this festival, because it’s very interesting</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矩形 12"/>
          <p:cNvSpPr/>
          <p:nvPr/>
        </p:nvSpPr>
        <p:spPr>
          <a:xfrm>
            <a:off x="939500" y="3696780"/>
            <a:ext cx="407484" cy="652486"/>
          </a:xfrm>
          <a:prstGeom prst="rect">
            <a:avLst/>
          </a:prstGeom>
        </p:spPr>
        <p:txBody>
          <a:bodyPr wrap="none">
            <a:spAutoFit/>
          </a:bodyPr>
          <a:lstStyle/>
          <a:p>
            <a:pPr>
              <a:lnSpc>
                <a:spcPct val="140000"/>
              </a:lnSpc>
            </a:pPr>
            <a:r>
              <a:rPr lang="en-US" altLang="zh-CN" sz="2600"/>
              <a:t>B</a:t>
            </a:r>
            <a:endParaRPr lang="zh-CN" altLang="en-US" sz="2600"/>
          </a:p>
        </p:txBody>
      </p:sp>
      <p:sp>
        <p:nvSpPr>
          <p:cNvPr id="14" name="内容占位符 16"/>
          <p:cNvSpPr txBox="1">
            <a:spLocks/>
          </p:cNvSpPr>
          <p:nvPr/>
        </p:nvSpPr>
        <p:spPr bwMode="auto">
          <a:xfrm>
            <a:off x="586022" y="5922137"/>
            <a:ext cx="1126068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根据本段第一句可知，本段讲的节日是中国春节，故选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id="{86FDBBD7-999B-9CB5-985F-9CEB7245F417}"/>
              </a:ext>
            </a:extLst>
          </p:cNvPr>
          <p:cNvSpPr>
            <a:spLocks noGrp="1"/>
          </p:cNvSpPr>
          <p:nvPr>
            <p:ph idx="1"/>
          </p:nvPr>
        </p:nvSpPr>
        <p:spPr>
          <a:xfrm>
            <a:off x="360854" y="2705724"/>
            <a:ext cx="11485848" cy="1949508"/>
          </a:xfrm>
        </p:spPr>
        <p:txBody>
          <a:bodyPr/>
          <a:lstStyle/>
          <a:p>
            <a:pPr marL="1793875" indent="-1793875"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the children like this day. On this day, they have lots of fun. They sing, dance and play games to celebrate this day. And they have lots of presents from their parents and their teachers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91264" y="2817248"/>
            <a:ext cx="444352" cy="523220"/>
          </a:xfrm>
          <a:prstGeom prst="rect">
            <a:avLst/>
          </a:prstGeom>
        </p:spPr>
        <p:txBody>
          <a:bodyPr wrap="none">
            <a:spAutoFit/>
          </a:bodyPr>
          <a:lstStyle/>
          <a:p>
            <a:r>
              <a:rPr lang="en-US" altLang="zh-CN"/>
              <a:t>C</a:t>
            </a:r>
            <a:endParaRPr lang="zh-CN" altLang="en-US"/>
          </a:p>
        </p:txBody>
      </p:sp>
      <p:sp>
        <p:nvSpPr>
          <p:cNvPr id="4" name="内容占位符 17"/>
          <p:cNvSpPr txBox="1">
            <a:spLocks/>
          </p:cNvSpPr>
          <p:nvPr/>
        </p:nvSpPr>
        <p:spPr bwMode="auto">
          <a:xfrm>
            <a:off x="586022" y="4610415"/>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根据本段第一句可知，所有的儿童都喜欢这个节日，所以本段讲的节日是儿童节，故选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671E4FC0-7B12-4A49-FBF9-178449EBA54E}"/>
              </a:ext>
            </a:extLst>
          </p:cNvPr>
          <p:cNvSpPr txBox="1">
            <a:spLocks/>
          </p:cNvSpPr>
          <p:nvPr/>
        </p:nvSpPr>
        <p:spPr bwMode="auto">
          <a:xfrm>
            <a:off x="360854" y="2267618"/>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tabLst>
                <a:tab pos="2330450" algn="l"/>
                <a:tab pos="5653088" algn="l"/>
                <a:tab pos="8607425"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a:t>
            </a:r>
            <a:endParaRPr lang="zh-CN" altLang="en-US" sz="2600"/>
          </a:p>
        </p:txBody>
      </p:sp>
      <p:pic>
        <p:nvPicPr>
          <p:cNvPr id="7" name="ef35b.jpg" descr="id:2147492958;FounderCES">
            <a:extLst>
              <a:ext uri="{FF2B5EF4-FFF2-40B4-BE49-F238E27FC236}">
                <a16:creationId xmlns:a16="http://schemas.microsoft.com/office/drawing/2014/main" id="{2B895CAC-F109-411E-DE56-6EAF57FC3C75}"/>
              </a:ext>
            </a:extLst>
          </p:cNvPr>
          <p:cNvPicPr>
            <a:picLocks noChangeAspect="1"/>
          </p:cNvPicPr>
          <p:nvPr/>
        </p:nvPicPr>
        <p:blipFill>
          <a:blip r:embed="rId2"/>
          <a:stretch>
            <a:fillRect/>
          </a:stretch>
        </p:blipFill>
        <p:spPr>
          <a:xfrm>
            <a:off x="8543478" y="1184785"/>
            <a:ext cx="1296144" cy="1078925"/>
          </a:xfrm>
          <a:prstGeom prst="rect">
            <a:avLst/>
          </a:prstGeom>
        </p:spPr>
      </p:pic>
      <p:pic>
        <p:nvPicPr>
          <p:cNvPr id="8" name="ef35.jpg" descr="id:2147492951;FounderCES">
            <a:extLst>
              <a:ext uri="{FF2B5EF4-FFF2-40B4-BE49-F238E27FC236}">
                <a16:creationId xmlns:a16="http://schemas.microsoft.com/office/drawing/2014/main" id="{BEA648F0-BA8C-E042-9231-799440D129AD}"/>
              </a:ext>
            </a:extLst>
          </p:cNvPr>
          <p:cNvPicPr>
            <a:picLocks noChangeAspect="1"/>
          </p:cNvPicPr>
          <p:nvPr/>
        </p:nvPicPr>
        <p:blipFill>
          <a:blip r:embed="rId3"/>
          <a:stretch>
            <a:fillRect/>
          </a:stretch>
        </p:blipFill>
        <p:spPr>
          <a:xfrm>
            <a:off x="5447135" y="980576"/>
            <a:ext cx="1265516" cy="1180480"/>
          </a:xfrm>
          <a:prstGeom prst="rect">
            <a:avLst/>
          </a:prstGeom>
        </p:spPr>
      </p:pic>
      <p:pic>
        <p:nvPicPr>
          <p:cNvPr id="9" name="ef34.jpg" descr="id:2147492944;FounderCES">
            <a:extLst>
              <a:ext uri="{FF2B5EF4-FFF2-40B4-BE49-F238E27FC236}">
                <a16:creationId xmlns:a16="http://schemas.microsoft.com/office/drawing/2014/main" id="{55954B81-69D4-7EDF-A36C-E8A57D20BB97}"/>
              </a:ext>
            </a:extLst>
          </p:cNvPr>
          <p:cNvPicPr>
            <a:picLocks noChangeAspect="1"/>
          </p:cNvPicPr>
          <p:nvPr/>
        </p:nvPicPr>
        <p:blipFill>
          <a:blip r:embed="rId4"/>
          <a:stretch>
            <a:fillRect/>
          </a:stretch>
        </p:blipFill>
        <p:spPr>
          <a:xfrm>
            <a:off x="2321568" y="908720"/>
            <a:ext cx="962989" cy="1225581"/>
          </a:xfrm>
          <a:prstGeom prst="rect">
            <a:avLst/>
          </a:prstGeom>
        </p:spPr>
      </p:pic>
    </p:spTree>
    <p:extLst>
      <p:ext uri="{BB962C8B-B14F-4D97-AF65-F5344CB8AC3E}">
        <p14:creationId xmlns:p14="http://schemas.microsoft.com/office/powerpoint/2010/main" val="340540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5F20108-A347-EBCD-F9AF-3251DF9B73E7}"/>
              </a:ext>
            </a:extLst>
          </p:cNvPr>
          <p:cNvSpPr>
            <a:spLocks noGrp="1"/>
          </p:cNvSpPr>
          <p:nvPr>
            <p:ph idx="1"/>
          </p:nvPr>
        </p:nvSpPr>
        <p:spPr>
          <a:xfrm>
            <a:off x="360854" y="2679846"/>
            <a:ext cx="11485848" cy="2595839"/>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festival is celebrated all over the country. Flags, lanterns and flowers are everywhere in the country. Every fifth and tenth anniversary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周年</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celebrations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庆祝活动</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military parades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阅兵</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this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8"/>
          <p:cNvSpPr txBox="1">
            <a:spLocks/>
          </p:cNvSpPr>
          <p:nvPr/>
        </p:nvSpPr>
        <p:spPr bwMode="auto">
          <a:xfrm>
            <a:off x="586022" y="5212357"/>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根据本段大意可知，这个节日举国欢庆，到处都是国旗、灯笼和鲜花，所以本段讲的节日是国庆节，故选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5386" y="2808622"/>
            <a:ext cx="444352" cy="523220"/>
          </a:xfrm>
          <a:prstGeom prst="rect">
            <a:avLst/>
          </a:prstGeom>
        </p:spPr>
        <p:txBody>
          <a:bodyPr wrap="none">
            <a:spAutoFit/>
          </a:bodyPr>
          <a:lstStyle/>
          <a:p>
            <a:r>
              <a:rPr lang="en-US" altLang="zh-CN"/>
              <a:t>A</a:t>
            </a:r>
            <a:endParaRPr lang="zh-CN" altLang="en-US"/>
          </a:p>
        </p:txBody>
      </p:sp>
      <p:sp>
        <p:nvSpPr>
          <p:cNvPr id="5" name="内容占位符 1">
            <a:extLst>
              <a:ext uri="{FF2B5EF4-FFF2-40B4-BE49-F238E27FC236}">
                <a16:creationId xmlns:a16="http://schemas.microsoft.com/office/drawing/2014/main" id="{671E4FC0-7B12-4A49-FBF9-178449EBA54E}"/>
              </a:ext>
            </a:extLst>
          </p:cNvPr>
          <p:cNvSpPr txBox="1">
            <a:spLocks/>
          </p:cNvSpPr>
          <p:nvPr/>
        </p:nvSpPr>
        <p:spPr bwMode="auto">
          <a:xfrm>
            <a:off x="360854" y="2255206"/>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tabLst>
                <a:tab pos="2330450" algn="l"/>
                <a:tab pos="5653088" algn="l"/>
                <a:tab pos="8607425"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a:t>
            </a:r>
            <a:endParaRPr lang="zh-CN" altLang="en-US" sz="2600"/>
          </a:p>
        </p:txBody>
      </p:sp>
      <p:pic>
        <p:nvPicPr>
          <p:cNvPr id="6" name="ef35b.jpg" descr="id:2147492958;FounderCES">
            <a:extLst>
              <a:ext uri="{FF2B5EF4-FFF2-40B4-BE49-F238E27FC236}">
                <a16:creationId xmlns:a16="http://schemas.microsoft.com/office/drawing/2014/main" id="{2B895CAC-F109-411E-DE56-6EAF57FC3C75}"/>
              </a:ext>
            </a:extLst>
          </p:cNvPr>
          <p:cNvPicPr>
            <a:picLocks noChangeAspect="1"/>
          </p:cNvPicPr>
          <p:nvPr/>
        </p:nvPicPr>
        <p:blipFill>
          <a:blip r:embed="rId2"/>
          <a:stretch>
            <a:fillRect/>
          </a:stretch>
        </p:blipFill>
        <p:spPr>
          <a:xfrm>
            <a:off x="8543478" y="1172373"/>
            <a:ext cx="1296144" cy="1078925"/>
          </a:xfrm>
          <a:prstGeom prst="rect">
            <a:avLst/>
          </a:prstGeom>
        </p:spPr>
      </p:pic>
      <p:pic>
        <p:nvPicPr>
          <p:cNvPr id="7" name="ef35.jpg" descr="id:2147492951;FounderCES">
            <a:extLst>
              <a:ext uri="{FF2B5EF4-FFF2-40B4-BE49-F238E27FC236}">
                <a16:creationId xmlns:a16="http://schemas.microsoft.com/office/drawing/2014/main" id="{BEA648F0-BA8C-E042-9231-799440D129AD}"/>
              </a:ext>
            </a:extLst>
          </p:cNvPr>
          <p:cNvPicPr>
            <a:picLocks noChangeAspect="1"/>
          </p:cNvPicPr>
          <p:nvPr/>
        </p:nvPicPr>
        <p:blipFill>
          <a:blip r:embed="rId3"/>
          <a:stretch>
            <a:fillRect/>
          </a:stretch>
        </p:blipFill>
        <p:spPr>
          <a:xfrm>
            <a:off x="5447135" y="968164"/>
            <a:ext cx="1265516" cy="1180480"/>
          </a:xfrm>
          <a:prstGeom prst="rect">
            <a:avLst/>
          </a:prstGeom>
        </p:spPr>
      </p:pic>
      <p:pic>
        <p:nvPicPr>
          <p:cNvPr id="8" name="ef34.jpg" descr="id:2147492944;FounderCES">
            <a:extLst>
              <a:ext uri="{FF2B5EF4-FFF2-40B4-BE49-F238E27FC236}">
                <a16:creationId xmlns:a16="http://schemas.microsoft.com/office/drawing/2014/main" id="{55954B81-69D4-7EDF-A36C-E8A57D20BB97}"/>
              </a:ext>
            </a:extLst>
          </p:cNvPr>
          <p:cNvPicPr>
            <a:picLocks noChangeAspect="1"/>
          </p:cNvPicPr>
          <p:nvPr/>
        </p:nvPicPr>
        <p:blipFill>
          <a:blip r:embed="rId4"/>
          <a:stretch>
            <a:fillRect/>
          </a:stretch>
        </p:blipFill>
        <p:spPr>
          <a:xfrm>
            <a:off x="2321568" y="896308"/>
            <a:ext cx="962989" cy="1225581"/>
          </a:xfrm>
          <a:prstGeom prst="rect">
            <a:avLst/>
          </a:prstGeom>
        </p:spPr>
      </p:pic>
    </p:spTree>
    <p:extLst>
      <p:ext uri="{BB962C8B-B14F-4D97-AF65-F5344CB8AC3E}">
        <p14:creationId xmlns:p14="http://schemas.microsoft.com/office/powerpoint/2010/main" val="152545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927482"/>
            <a:ext cx="11485848" cy="324653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Dragon Boat Festival is a traditional festival in China. It is also called the Duanwu Festival. The Dragon Boat Festival is in memory of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纪念</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 Yuan. We have some special activities to celebrate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庆祝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Dragon Boat Festival. We make a special food, called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“rice dumpling”.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1053984"/>
            <a:ext cx="9478768" cy="785568"/>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1268692"/>
            <a:ext cx="11485848" cy="3888500"/>
          </a:xfrm>
        </p:spPr>
        <p:txBody>
          <a:bodyPr/>
          <a:lstStyle/>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Dragon Boat Festival is best-known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最有名的</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its dragon boat races, especially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southern China where there are rivers and lakes. When the festival comes, there will be lots of people gathering around the rivers. They will see the dragon boat races happily. And men will do the dragon boat races. The Dragon Boat Festival is a special festival for our Chinese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908720"/>
            <a:ext cx="11485848" cy="1384995"/>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Dragon Boat Festival is a traditional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667250"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Chinese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American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8134" y="1037496"/>
            <a:ext cx="444352" cy="523220"/>
          </a:xfrm>
          <a:prstGeom prst="rect">
            <a:avLst/>
          </a:prstGeom>
        </p:spPr>
        <p:txBody>
          <a:bodyPr wrap="none">
            <a:spAutoFit/>
          </a:bodyPr>
          <a:lstStyle/>
          <a:p>
            <a:r>
              <a:rPr lang="en-US" altLang="zh-CN"/>
              <a:t>A</a:t>
            </a:r>
            <a:endParaRPr lang="zh-CN" altLang="en-US"/>
          </a:p>
        </p:txBody>
      </p:sp>
      <p:sp>
        <p:nvSpPr>
          <p:cNvPr id="4" name="内容占位符 19"/>
          <p:cNvSpPr txBox="1">
            <a:spLocks/>
          </p:cNvSpPr>
          <p:nvPr/>
        </p:nvSpPr>
        <p:spPr bwMode="auto">
          <a:xfrm>
            <a:off x="586022" y="214349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由文中第一句可知，端午节是中国的传统节日，故选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956FC03B-44DD-92F8-781F-05C0363A73D6}"/>
              </a:ext>
            </a:extLst>
          </p:cNvPr>
          <p:cNvSpPr txBox="1">
            <a:spLocks/>
          </p:cNvSpPr>
          <p:nvPr/>
        </p:nvSpPr>
        <p:spPr bwMode="auto">
          <a:xfrm>
            <a:off x="360854" y="2744056"/>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Dragon Boat Festival is best-known for its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667250"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special food	B. dragon boat races	C. cake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0"/>
          <p:cNvSpPr txBox="1">
            <a:spLocks/>
          </p:cNvSpPr>
          <p:nvPr/>
        </p:nvSpPr>
        <p:spPr bwMode="auto">
          <a:xfrm>
            <a:off x="586022" y="4023144"/>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由文中第二段第一句可知，端午节最有名的是赛龙舟，故选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2638" y="286420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27983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A0275D8-BBC3-931C-6C4E-03F8E5C8D5A6}"/>
              </a:ext>
            </a:extLst>
          </p:cNvPr>
          <p:cNvSpPr>
            <a:spLocks noGrp="1"/>
          </p:cNvSpPr>
          <p:nvPr>
            <p:ph idx="1"/>
          </p:nvPr>
        </p:nvSpPr>
        <p:spPr>
          <a:xfrm>
            <a:off x="360854" y="1185966"/>
            <a:ext cx="11485848" cy="3242170"/>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passage, which sentence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句子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wrong?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Dragon Boat Festival is also called the Duanwu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There are some rivers and lakes in southern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All people can do the dragon boat races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1306116"/>
            <a:ext cx="444352" cy="523220"/>
          </a:xfrm>
          <a:prstGeom prst="rect">
            <a:avLst/>
          </a:prstGeom>
        </p:spPr>
        <p:txBody>
          <a:bodyPr wrap="none">
            <a:spAutoFit/>
          </a:bodyPr>
          <a:lstStyle/>
          <a:p>
            <a:r>
              <a:rPr lang="en-US" altLang="zh-CN"/>
              <a:t>C</a:t>
            </a:r>
            <a:endParaRPr lang="zh-CN" altLang="en-US"/>
          </a:p>
        </p:txBody>
      </p:sp>
      <p:sp>
        <p:nvSpPr>
          <p:cNvPr id="4" name="内容占位符 21"/>
          <p:cNvSpPr txBox="1">
            <a:spLocks/>
          </p:cNvSpPr>
          <p:nvPr/>
        </p:nvSpPr>
        <p:spPr bwMode="auto">
          <a:xfrm>
            <a:off x="586022" y="435633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由文中倒数第二句可知，并不是所有人都会参加赛龙舟，故选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889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id="{52C12C84-2B3C-3A47-8229-BF21F1D984D2}"/>
              </a:ext>
            </a:extLst>
          </p:cNvPr>
          <p:cNvSpPr/>
          <p:nvPr/>
        </p:nvSpPr>
        <p:spPr bwMode="auto">
          <a:xfrm>
            <a:off x="360854" y="1133319"/>
            <a:ext cx="11485848" cy="4815961"/>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sp>
        <p:nvSpPr>
          <p:cNvPr id="23" name="内容占位符 22"/>
          <p:cNvSpPr>
            <a:spLocks noGrp="1"/>
          </p:cNvSpPr>
          <p:nvPr>
            <p:ph idx="1"/>
          </p:nvPr>
        </p:nvSpPr>
        <p:spPr>
          <a:xfrm>
            <a:off x="360854" y="1538862"/>
            <a:ext cx="11485848" cy="3752950"/>
          </a:xfrm>
        </p:spPr>
        <p:txBody>
          <a:bodyPr/>
          <a:lstStyle/>
          <a:p>
            <a:pPr algn="ctr" hangingPunct="0">
              <a:spcAft>
                <a:spcPts val="0"/>
              </a:spcAft>
            </a:pPr>
            <a:r>
              <a:rPr lang="zh-CN" altLang="zh-CN" sz="2700" b="1" dirty="0">
                <a:latin typeface="Times New Roman" panose="02020603050405020304" pitchFamily="18" charset="0"/>
                <a:ea typeface="黑体" panose="02010609060101010101" pitchFamily="49" charset="-122"/>
                <a:cs typeface="Times New Roman" panose="02020603050405020304" pitchFamily="18" charset="0"/>
              </a:rPr>
              <a:t>细节理解题</a:t>
            </a:r>
            <a:endParaRPr lang="zh-CN" altLang="zh-CN" sz="27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700" b="1" spc="-100" dirty="0">
                <a:latin typeface="Times New Roman" panose="02020603050405020304" pitchFamily="18" charset="0"/>
                <a:ea typeface="楷体" panose="02010609060101010101" pitchFamily="49" charset="-122"/>
                <a:cs typeface="Times New Roman" panose="02020603050405020304" pitchFamily="18" charset="0"/>
              </a:rPr>
              <a:t>阅读中的细节理解题是考查学生对阅读材料中具体信息的理解和</a:t>
            </a:r>
            <a:r>
              <a:rPr lang="zh-CN" altLang="zh-CN" sz="2700" b="1" spc="-100" dirty="0" smtClean="0">
                <a:latin typeface="Times New Roman" panose="02020603050405020304" pitchFamily="18" charset="0"/>
                <a:ea typeface="楷体" panose="02010609060101010101" pitchFamily="49" charset="-122"/>
                <a:cs typeface="Times New Roman" panose="02020603050405020304" pitchFamily="18" charset="0"/>
              </a:rPr>
              <a:t>把握能力</a:t>
            </a:r>
            <a:r>
              <a:rPr lang="zh-CN" altLang="zh-CN" sz="2700" b="1" spc="-100" dirty="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700" spc="-100" dirty="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解题步骤</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700" b="1" dirty="0">
                <a:latin typeface="Times New Roman" panose="02020603050405020304" pitchFamily="18" charset="0"/>
                <a:ea typeface="宋体" panose="02010600030101010101" pitchFamily="2" charset="-122"/>
                <a:cs typeface="Times New Roman" panose="02020603050405020304" pitchFamily="18" charset="0"/>
              </a:rPr>
              <a:t>1.</a:t>
            </a:r>
            <a:r>
              <a:rPr lang="en-US" altLang="zh-CN" sz="2700"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通读题干</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理解问题并找出题干中含有的关键信息。</a:t>
            </a:r>
            <a:r>
              <a:rPr lang="en-US" altLang="zh-CN" sz="2700" b="1"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sz="2700"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带着问题和关键信息</a:t>
            </a:r>
            <a:r>
              <a:rPr lang="zh-CN" altLang="zh-CN" sz="2700" b="1" dirty="0" smtClean="0">
                <a:latin typeface="Times New Roman" panose="02020603050405020304" pitchFamily="18" charset="0"/>
                <a:ea typeface="楷体" panose="02010609060101010101" pitchFamily="49" charset="-122"/>
                <a:cs typeface="Times New Roman" panose="02020603050405020304" pitchFamily="18" charset="0"/>
              </a:rPr>
              <a:t>快速略读</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文章</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锁定与题目对应的文本区域。</a:t>
            </a:r>
            <a:r>
              <a:rPr lang="en-US" altLang="zh-CN" sz="2700" b="1" dirty="0">
                <a:latin typeface="Times New Roman" panose="02020603050405020304" pitchFamily="18" charset="0"/>
                <a:ea typeface="宋体" panose="02010600030101010101" pitchFamily="2" charset="-122"/>
                <a:cs typeface="Times New Roman" panose="02020603050405020304" pitchFamily="18" charset="0"/>
              </a:rPr>
              <a:t>3.</a:t>
            </a:r>
            <a:r>
              <a:rPr lang="en-US" altLang="zh-CN" sz="2700"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结合上下文查找文本中的关键信息</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仔细比对选项和原文信息。</a:t>
            </a:r>
            <a:r>
              <a:rPr lang="en-US" altLang="zh-CN" sz="2700" b="1" dirty="0">
                <a:latin typeface="Times New Roman" panose="02020603050405020304" pitchFamily="18" charset="0"/>
                <a:ea typeface="宋体" panose="02010600030101010101" pitchFamily="2" charset="-122"/>
                <a:cs typeface="Times New Roman" panose="02020603050405020304" pitchFamily="18" charset="0"/>
              </a:rPr>
              <a:t>4.</a:t>
            </a:r>
            <a:r>
              <a:rPr lang="en-US" altLang="zh-CN" sz="2700" b="1" dirty="0">
                <a:latin typeface="Times New Roman" panose="02020603050405020304" pitchFamily="18" charset="0"/>
                <a:ea typeface="楷体" panose="02010609060101010101" pitchFamily="49" charset="-122"/>
                <a:cs typeface="Times New Roman" panose="02020603050405020304" pitchFamily="18" charset="0"/>
              </a:rPr>
              <a:t> </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注意出题陷阱</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排除干扰选项</a:t>
            </a:r>
            <a:r>
              <a:rPr lang="zh-CN" altLang="zh-CN" sz="2700"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700" b="1" dirty="0">
                <a:latin typeface="Times New Roman" panose="02020603050405020304" pitchFamily="18" charset="0"/>
                <a:ea typeface="楷体" panose="02010609060101010101" pitchFamily="49" charset="-122"/>
                <a:cs typeface="Times New Roman" panose="02020603050405020304" pitchFamily="18" charset="0"/>
              </a:rPr>
              <a:t>找出正确答案。</a:t>
            </a:r>
            <a:endParaRPr lang="zh-CN" altLang="zh-CN" sz="2700" dirty="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6" name="图片 25"/>
          <p:cNvPicPr>
            <a:picLocks noChangeAspect="1"/>
          </p:cNvPicPr>
          <p:nvPr/>
        </p:nvPicPr>
        <p:blipFill>
          <a:blip r:embed="rId2"/>
          <a:stretch>
            <a:fillRect/>
          </a:stretch>
        </p:blipFill>
        <p:spPr>
          <a:xfrm>
            <a:off x="302670" y="1135479"/>
            <a:ext cx="1755325" cy="509611"/>
          </a:xfrm>
          <a:prstGeom prst="rect">
            <a:avLst/>
          </a:prstGeom>
        </p:spPr>
      </p:pic>
    </p:spTree>
    <p:extLst>
      <p:ext uri="{BB962C8B-B14F-4D97-AF65-F5344CB8AC3E}">
        <p14:creationId xmlns:p14="http://schemas.microsoft.com/office/powerpoint/2010/main" val="2514764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652486"/>
          </a:xfrm>
        </p:spPr>
        <p:txBody>
          <a:bodyPr/>
          <a:lstStyle/>
          <a:p>
            <a:pPr hangingPunct="0">
              <a:lnSpc>
                <a:spcPct val="140000"/>
              </a:lnSpc>
              <a:tabLst>
                <a:tab pos="423100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60854" y="764705"/>
            <a:ext cx="8398648" cy="622250"/>
          </a:xfrm>
          <a:prstGeom prst="rect">
            <a:avLst/>
          </a:prstGeom>
        </p:spPr>
      </p:pic>
      <p:sp>
        <p:nvSpPr>
          <p:cNvPr id="5" name="内容占位符 1"/>
          <p:cNvSpPr txBox="1">
            <a:spLocks/>
          </p:cNvSpPr>
          <p:nvPr/>
        </p:nvSpPr>
        <p:spPr bwMode="auto">
          <a:xfrm>
            <a:off x="360854" y="1960870"/>
            <a:ext cx="1148584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We eat </a:t>
            </a:r>
            <a:r>
              <a:rPr lang="en-US" altLang="zh-CN" sz="2600" b="1" i="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the Lantern Festival.</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We eat </a:t>
            </a:r>
            <a:r>
              <a:rPr lang="en-US" altLang="zh-CN" sz="2600" b="1" i="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zongzi</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the Dragon Boat Festival.</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We eat turkey on Thanksgiving Day.</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We eat dumplings at the Spring Festival.</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We eat moon cakes at the Mid</a:t>
            </a:r>
            <a:r>
              <a:rPr lang="zh-CN"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Autumn </a:t>
            </a:r>
            <a:r>
              <a:rPr lang="en-US" altLang="zh-CN" sz="2600" b="1" smtClean="0">
                <a:solidFill>
                  <a:srgbClr val="ED028C"/>
                </a:solidFill>
                <a:latin typeface="Times New Roman" panose="02020603050405020304" pitchFamily="18" charset="0"/>
                <a:ea typeface="宋体" panose="02010600030101010101" pitchFamily="2" charset="-122"/>
              </a:rPr>
              <a:t>Festival</a:t>
            </a:r>
            <a:r>
              <a:rPr lang="en-US" altLang="zh-CN" sz="2600" b="1">
                <a:solidFill>
                  <a:srgbClr val="ED028C"/>
                </a:solidFill>
                <a:latin typeface="Times New Roman" panose="02020603050405020304" pitchFamily="18" charset="0"/>
                <a:ea typeface="宋体" panose="02010600030101010101" pitchFamily="2" charset="-122"/>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fd30.jpg" descr="id:2147492902;FounderCES">
            <a:extLst>
              <a:ext uri="{FF2B5EF4-FFF2-40B4-BE49-F238E27FC236}">
                <a16:creationId xmlns:a16="http://schemas.microsoft.com/office/drawing/2014/main" id="{344276CF-81EA-F6D1-00F5-31D79B2649CA}"/>
              </a:ext>
            </a:extLst>
          </p:cNvPr>
          <p:cNvPicPr>
            <a:picLocks noChangeAspect="1"/>
          </p:cNvPicPr>
          <p:nvPr/>
        </p:nvPicPr>
        <p:blipFill>
          <a:blip r:embed="rId3"/>
          <a:stretch>
            <a:fillRect/>
          </a:stretch>
        </p:blipFill>
        <p:spPr>
          <a:xfrm>
            <a:off x="375428" y="4788526"/>
            <a:ext cx="11485848" cy="1529111"/>
          </a:xfrm>
          <a:prstGeom prst="rect">
            <a:avLst/>
          </a:prstGeom>
        </p:spPr>
      </p:pic>
      <p:sp>
        <p:nvSpPr>
          <p:cNvPr id="7" name="矩形 6"/>
          <p:cNvSpPr/>
          <p:nvPr/>
        </p:nvSpPr>
        <p:spPr>
          <a:xfrm>
            <a:off x="948134" y="5817149"/>
            <a:ext cx="351378" cy="652486"/>
          </a:xfrm>
          <a:prstGeom prst="rect">
            <a:avLst/>
          </a:prstGeom>
        </p:spPr>
        <p:txBody>
          <a:bodyPr wrap="none">
            <a:spAutoFit/>
          </a:bodyPr>
          <a:lstStyle/>
          <a:p>
            <a:pPr>
              <a:lnSpc>
                <a:spcPct val="140000"/>
              </a:lnSpc>
            </a:pPr>
            <a:r>
              <a:rPr lang="en-US" altLang="zh-CN" sz="2600" smtClean="0"/>
              <a:t>2</a:t>
            </a:r>
            <a:endParaRPr lang="zh-CN" altLang="en-US" sz="2600"/>
          </a:p>
        </p:txBody>
      </p:sp>
      <p:sp>
        <p:nvSpPr>
          <p:cNvPr id="8" name="矩形 7"/>
          <p:cNvSpPr/>
          <p:nvPr/>
        </p:nvSpPr>
        <p:spPr>
          <a:xfrm>
            <a:off x="3396406" y="5826728"/>
            <a:ext cx="351378" cy="652486"/>
          </a:xfrm>
          <a:prstGeom prst="rect">
            <a:avLst/>
          </a:prstGeom>
        </p:spPr>
        <p:txBody>
          <a:bodyPr wrap="none">
            <a:spAutoFit/>
          </a:bodyPr>
          <a:lstStyle/>
          <a:p>
            <a:pPr>
              <a:lnSpc>
                <a:spcPct val="140000"/>
              </a:lnSpc>
            </a:pPr>
            <a:r>
              <a:rPr lang="en-US" altLang="zh-CN" sz="2600"/>
              <a:t>5</a:t>
            </a:r>
            <a:endParaRPr lang="zh-CN" altLang="en-US" sz="2600"/>
          </a:p>
        </p:txBody>
      </p:sp>
      <p:sp>
        <p:nvSpPr>
          <p:cNvPr id="9" name="矩形 8"/>
          <p:cNvSpPr/>
          <p:nvPr/>
        </p:nvSpPr>
        <p:spPr>
          <a:xfrm>
            <a:off x="5751375" y="5819055"/>
            <a:ext cx="351378" cy="652486"/>
          </a:xfrm>
          <a:prstGeom prst="rect">
            <a:avLst/>
          </a:prstGeom>
        </p:spPr>
        <p:txBody>
          <a:bodyPr wrap="none">
            <a:spAutoFit/>
          </a:bodyPr>
          <a:lstStyle/>
          <a:p>
            <a:pPr>
              <a:lnSpc>
                <a:spcPct val="140000"/>
              </a:lnSpc>
            </a:pPr>
            <a:r>
              <a:rPr lang="en-US" altLang="zh-CN" sz="2600"/>
              <a:t>4</a:t>
            </a:r>
            <a:endParaRPr lang="zh-CN" altLang="en-US" sz="2600"/>
          </a:p>
        </p:txBody>
      </p:sp>
      <p:sp>
        <p:nvSpPr>
          <p:cNvPr id="10" name="矩形 9"/>
          <p:cNvSpPr/>
          <p:nvPr/>
        </p:nvSpPr>
        <p:spPr>
          <a:xfrm>
            <a:off x="8199647" y="5826728"/>
            <a:ext cx="351378" cy="652486"/>
          </a:xfrm>
          <a:prstGeom prst="rect">
            <a:avLst/>
          </a:prstGeom>
        </p:spPr>
        <p:txBody>
          <a:bodyPr wrap="none">
            <a:spAutoFit/>
          </a:bodyPr>
          <a:lstStyle/>
          <a:p>
            <a:pPr>
              <a:lnSpc>
                <a:spcPct val="140000"/>
              </a:lnSpc>
            </a:pPr>
            <a:r>
              <a:rPr lang="en-US" altLang="zh-CN" sz="2600"/>
              <a:t>1</a:t>
            </a:r>
            <a:endParaRPr lang="zh-CN" altLang="en-US" sz="2600"/>
          </a:p>
        </p:txBody>
      </p:sp>
      <p:sp>
        <p:nvSpPr>
          <p:cNvPr id="11" name="矩形 10"/>
          <p:cNvSpPr/>
          <p:nvPr/>
        </p:nvSpPr>
        <p:spPr>
          <a:xfrm>
            <a:off x="10881076" y="5826728"/>
            <a:ext cx="351378" cy="652486"/>
          </a:xfrm>
          <a:prstGeom prst="rect">
            <a:avLst/>
          </a:prstGeom>
        </p:spPr>
        <p:txBody>
          <a:bodyPr wrap="none">
            <a:spAutoFit/>
          </a:bodyPr>
          <a:lstStyle/>
          <a:p>
            <a:pPr>
              <a:lnSpc>
                <a:spcPct val="140000"/>
              </a:lnSpc>
            </a:pPr>
            <a:r>
              <a:rPr lang="en-US" altLang="zh-CN" sz="2600"/>
              <a:t>3</a:t>
            </a:r>
            <a:endParaRPr lang="zh-CN" altLang="en-US" sz="2600"/>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73330"/>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选出每组中不同类的一项。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860925" algn="l"/>
                <a:tab pos="783145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moon cakes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83145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dumplings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83145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Spring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56760" y="1525283"/>
            <a:ext cx="444352" cy="523220"/>
          </a:xfrm>
          <a:prstGeom prst="rect">
            <a:avLst/>
          </a:prstGeom>
        </p:spPr>
        <p:txBody>
          <a:bodyPr wrap="none">
            <a:spAutoFit/>
          </a:bodyPr>
          <a:lstStyle/>
          <a:p>
            <a:r>
              <a:rPr lang="en-US" altLang="zh-CN"/>
              <a:t>C</a:t>
            </a:r>
            <a:endParaRPr lang="zh-CN" altLang="en-US"/>
          </a:p>
        </p:txBody>
      </p:sp>
      <p:sp>
        <p:nvSpPr>
          <p:cNvPr id="3" name="矩形 2"/>
          <p:cNvSpPr/>
          <p:nvPr/>
        </p:nvSpPr>
        <p:spPr>
          <a:xfrm>
            <a:off x="550590" y="3312874"/>
            <a:ext cx="7704856" cy="738664"/>
          </a:xfrm>
          <a:prstGeom prst="rect">
            <a:avLst/>
          </a:prstGeom>
        </p:spPr>
        <p:txBody>
          <a:bodyPr wrap="square">
            <a:spAutoFit/>
          </a:bodyPr>
          <a:lstStyle/>
          <a:p>
            <a:pPr algn="just">
              <a:lnSpc>
                <a:spcPct val="150000"/>
              </a:lnSpc>
              <a:spcAft>
                <a:spcPts val="0"/>
              </a:spcAft>
            </a:pPr>
            <a:r>
              <a:rPr lang="zh-CN" altLang="zh-CN">
                <a:cs typeface="Times New Roman" panose="02020603050405020304" pitchFamily="18" charset="0"/>
              </a:rPr>
              <a:t>选项</a:t>
            </a:r>
            <a:r>
              <a:rPr lang="en-US" altLang="zh-CN">
                <a:cs typeface="Times New Roman" panose="02020603050405020304" pitchFamily="18" charset="0"/>
              </a:rPr>
              <a:t>A</a:t>
            </a:r>
            <a:r>
              <a:rPr lang="zh-CN" altLang="zh-CN">
                <a:cs typeface="Times New Roman" panose="02020603050405020304" pitchFamily="18" charset="0"/>
              </a:rPr>
              <a:t>和</a:t>
            </a:r>
            <a:r>
              <a:rPr lang="en-US" altLang="zh-CN">
                <a:cs typeface="Times New Roman" panose="02020603050405020304" pitchFamily="18" charset="0"/>
              </a:rPr>
              <a:t>B</a:t>
            </a:r>
            <a:r>
              <a:rPr lang="zh-CN" altLang="zh-CN">
                <a:cs typeface="Times New Roman" panose="02020603050405020304" pitchFamily="18" charset="0"/>
              </a:rPr>
              <a:t>都表示食物，选项</a:t>
            </a:r>
            <a:r>
              <a:rPr lang="en-US" altLang="zh-CN">
                <a:cs typeface="Times New Roman" panose="02020603050405020304" pitchFamily="18" charset="0"/>
              </a:rPr>
              <a:t>C</a:t>
            </a:r>
            <a:r>
              <a:rPr lang="zh-CN" altLang="zh-CN">
                <a:cs typeface="Times New Roman" panose="02020603050405020304" pitchFamily="18" charset="0"/>
              </a:rPr>
              <a:t>是节日，故选</a:t>
            </a:r>
            <a:r>
              <a:rPr lang="en-US" altLang="zh-CN">
                <a:cs typeface="Times New Roman" panose="02020603050405020304" pitchFamily="18" charset="0"/>
              </a:rPr>
              <a:t>C</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4">
            <a:extLst>
              <a:ext uri="{FF2B5EF4-FFF2-40B4-BE49-F238E27FC236}">
                <a16:creationId xmlns:a16="http://schemas.microsoft.com/office/drawing/2014/main" id="{A801CA47-3E72-78A3-1E20-D428FD0DCC0C}"/>
              </a:ext>
            </a:extLst>
          </p:cNvPr>
          <p:cNvSpPr txBox="1">
            <a:spLocks/>
          </p:cNvSpPr>
          <p:nvPr/>
        </p:nvSpPr>
        <p:spPr bwMode="auto">
          <a:xfrm>
            <a:off x="360854" y="3950112"/>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860925" algn="l"/>
                <a:tab pos="783145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always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860925" algn="l"/>
                <a:tab pos="783145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and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860925" algn="l"/>
                <a:tab pos="783145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sometimes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586022" y="5798306"/>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都是频度副词，选项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是连词，故选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65386" y="406445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836712"/>
            <a:ext cx="11485848" cy="1953868"/>
          </a:xfrm>
        </p:spPr>
        <p:txBody>
          <a:bodyPr/>
          <a:lstStyle/>
          <a:p>
            <a:pPr hangingPunct="0">
              <a:tabLst>
                <a:tab pos="4860925" algn="l"/>
                <a:tab pos="783145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83145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love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83145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963576"/>
            <a:ext cx="444352" cy="523220"/>
          </a:xfrm>
          <a:prstGeom prst="rect">
            <a:avLst/>
          </a:prstGeom>
        </p:spPr>
        <p:txBody>
          <a:bodyPr wrap="none">
            <a:spAutoFit/>
          </a:bodyPr>
          <a:lstStyle/>
          <a:p>
            <a:r>
              <a:rPr lang="en-US" altLang="zh-CN"/>
              <a:t>C</a:t>
            </a:r>
            <a:endParaRPr lang="zh-CN" altLang="en-US"/>
          </a:p>
        </p:txBody>
      </p:sp>
      <p:sp>
        <p:nvSpPr>
          <p:cNvPr id="6" name="内容占位符 3"/>
          <p:cNvSpPr txBox="1">
            <a:spLocks/>
          </p:cNvSpPr>
          <p:nvPr/>
        </p:nvSpPr>
        <p:spPr bwMode="auto">
          <a:xfrm>
            <a:off x="586022" y="2756914"/>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都是动词原形，选项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是动词的第三人称单数形式，故选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a:extLst>
              <a:ext uri="{FF2B5EF4-FFF2-40B4-BE49-F238E27FC236}">
                <a16:creationId xmlns:a16="http://schemas.microsoft.com/office/drawing/2014/main" id="{B8965D59-A68B-0430-30C0-E9E977D40F8F}"/>
              </a:ext>
            </a:extLst>
          </p:cNvPr>
          <p:cNvSpPr txBox="1">
            <a:spLocks/>
          </p:cNvSpPr>
          <p:nvPr/>
        </p:nvSpPr>
        <p:spPr bwMode="auto">
          <a:xfrm>
            <a:off x="360444" y="3351562"/>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860925" algn="l"/>
                <a:tab pos="783145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special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860925" algn="l"/>
                <a:tab pos="783145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delicious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860925" algn="l"/>
                <a:tab pos="783145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56350" y="3478426"/>
            <a:ext cx="444352" cy="523220"/>
          </a:xfrm>
          <a:prstGeom prst="rect">
            <a:avLst/>
          </a:prstGeom>
        </p:spPr>
        <p:txBody>
          <a:bodyPr wrap="none">
            <a:spAutoFit/>
          </a:bodyPr>
          <a:lstStyle/>
          <a:p>
            <a:r>
              <a:rPr lang="en-US" altLang="zh-CN"/>
              <a:t>C</a:t>
            </a:r>
            <a:endParaRPr lang="zh-CN" altLang="en-US"/>
          </a:p>
        </p:txBody>
      </p:sp>
      <p:sp>
        <p:nvSpPr>
          <p:cNvPr id="9" name="内容占位符 4"/>
          <p:cNvSpPr txBox="1">
            <a:spLocks/>
          </p:cNvSpPr>
          <p:nvPr/>
        </p:nvSpPr>
        <p:spPr bwMode="auto">
          <a:xfrm>
            <a:off x="585612" y="5199756"/>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都是形容词，选项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550347"/>
            <a:ext cx="11485848" cy="397031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eat moon cakes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Mid-Autumn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47141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at	C. for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plays the guitar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47141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well	B. good	C. will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stretch>
            <a:fillRect/>
          </a:stretch>
        </p:blipFill>
        <p:spPr>
          <a:xfrm>
            <a:off x="360853" y="692696"/>
            <a:ext cx="7222905" cy="767588"/>
          </a:xfrm>
          <a:prstGeom prst="rect">
            <a:avLst/>
          </a:prstGeom>
        </p:spPr>
      </p:pic>
      <p:sp>
        <p:nvSpPr>
          <p:cNvPr id="3" name="矩形 2"/>
          <p:cNvSpPr/>
          <p:nvPr/>
        </p:nvSpPr>
        <p:spPr>
          <a:xfrm>
            <a:off x="965386" y="2302907"/>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54967" y="4230959"/>
            <a:ext cx="444352" cy="523220"/>
          </a:xfrm>
          <a:prstGeom prst="rect">
            <a:avLst/>
          </a:prstGeom>
        </p:spPr>
        <p:txBody>
          <a:bodyPr wrap="none">
            <a:spAutoFit/>
          </a:bodyPr>
          <a:lstStyle/>
          <a:p>
            <a:r>
              <a:rPr lang="en-US" altLang="zh-CN"/>
              <a:t>A</a:t>
            </a:r>
            <a:endParaRPr lang="zh-CN" altLang="en-US"/>
          </a:p>
        </p:txBody>
      </p:sp>
      <p:sp>
        <p:nvSpPr>
          <p:cNvPr id="6" name="内容占位符 5"/>
          <p:cNvSpPr txBox="1">
            <a:spLocks/>
          </p:cNvSpPr>
          <p:nvPr/>
        </p:nvSpPr>
        <p:spPr bwMode="auto">
          <a:xfrm>
            <a:off x="586022" y="3446409"/>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我们在中秋节吃月饼</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在中秋节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用介词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6"/>
          <p:cNvSpPr txBox="1">
            <a:spLocks/>
          </p:cNvSpPr>
          <p:nvPr/>
        </p:nvSpPr>
        <p:spPr bwMode="auto">
          <a:xfrm>
            <a:off x="658030" y="5384851"/>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这个男孩吉他弹得好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修饰动词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1139984"/>
            <a:ext cx="11485848" cy="4616648"/>
          </a:xfrm>
        </p:spPr>
        <p:txBody>
          <a:bodyPr/>
          <a:lstStyle/>
          <a:p>
            <a:pPr marL="1792288" indent="-1792288"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is an important festival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47141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 at	C. for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yuanxiao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Lantern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860925" algn="l"/>
                <a:tab pos="747141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eat	B. eats	C. eating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4012" y="4445738"/>
            <a:ext cx="444352" cy="523220"/>
          </a:xfrm>
          <a:prstGeom prst="rect">
            <a:avLst/>
          </a:prstGeom>
        </p:spPr>
        <p:txBody>
          <a:bodyPr wrap="none">
            <a:spAutoFit/>
          </a:bodyPr>
          <a:lstStyle/>
          <a:p>
            <a:r>
              <a:rPr lang="en-US" altLang="zh-CN" smtClean="0"/>
              <a:t>A</a:t>
            </a:r>
            <a:endParaRPr lang="zh-CN" altLang="en-US"/>
          </a:p>
        </p:txBody>
      </p:sp>
      <p:sp>
        <p:nvSpPr>
          <p:cNvPr id="4" name="矩形 3"/>
          <p:cNvSpPr/>
          <p:nvPr/>
        </p:nvSpPr>
        <p:spPr>
          <a:xfrm>
            <a:off x="974012" y="1260134"/>
            <a:ext cx="444352" cy="523220"/>
          </a:xfrm>
          <a:prstGeom prst="rect">
            <a:avLst/>
          </a:prstGeom>
        </p:spPr>
        <p:txBody>
          <a:bodyPr wrap="none">
            <a:spAutoFit/>
          </a:bodyPr>
          <a:lstStyle/>
          <a:p>
            <a:r>
              <a:rPr lang="en-US" altLang="zh-CN"/>
              <a:t>C</a:t>
            </a:r>
            <a:endParaRPr lang="zh-CN" altLang="en-US"/>
          </a:p>
        </p:txBody>
      </p:sp>
      <p:sp>
        <p:nvSpPr>
          <p:cNvPr id="5" name="内容占位符 7"/>
          <p:cNvSpPr txBox="1">
            <a:spLocks/>
          </p:cNvSpPr>
          <p:nvPr/>
        </p:nvSpPr>
        <p:spPr bwMode="auto">
          <a:xfrm>
            <a:off x="586022" y="300717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对于中国人来说，春节是一个重要的节日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对于</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8"/>
          <p:cNvSpPr txBox="1">
            <a:spLocks/>
          </p:cNvSpPr>
          <p:nvPr/>
        </p:nvSpPr>
        <p:spPr bwMode="auto">
          <a:xfrm>
            <a:off x="586022" y="5545962"/>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为集体名词，是复数概念，谓语动词用动词原形，故选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1124744"/>
            <a:ext cx="11485848" cy="3323987"/>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海上生明月</a:t>
            </a:r>
            <a:r>
              <a:rPr lang="zh-CN" altLang="zh-CN">
                <a:solidFill>
                  <a:srgbClr val="000000"/>
                </a:solidFill>
                <a:latin typeface="+mn-ea"/>
                <a:cs typeface="Times New Roman" panose="02020603050405020304" pitchFamily="18" charset="0"/>
              </a:rPr>
              <a:t>，</a:t>
            </a:r>
            <a:r>
              <a:rPr lang="zh-CN" altLang="zh-CN">
                <a:solidFill>
                  <a:srgbClr val="000000"/>
                </a:solidFill>
                <a:latin typeface="黑体" panose="02010609060101010101" pitchFamily="49" charset="-122"/>
                <a:ea typeface="黑体" panose="02010609060101010101" pitchFamily="49" charset="-122"/>
                <a:cs typeface="Times New Roman" panose="02020603050405020304" pitchFamily="18" charset="0"/>
              </a:rPr>
              <a:t>天涯共此时</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related to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相关</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Dragon Boat Festival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Mid-Autumn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Double Ninth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265375F3-76EB-D9D0-0271-9BAED977FA9C}"/>
              </a:ext>
            </a:extLst>
          </p:cNvPr>
          <p:cNvPicPr>
            <a:picLocks noChangeAspect="1"/>
          </p:cNvPicPr>
          <p:nvPr/>
        </p:nvPicPr>
        <p:blipFill>
          <a:blip r:embed="rId2"/>
          <a:stretch>
            <a:fillRect/>
          </a:stretch>
        </p:blipFill>
        <p:spPr>
          <a:xfrm>
            <a:off x="2278782" y="1253520"/>
            <a:ext cx="2952328" cy="530421"/>
          </a:xfrm>
          <a:prstGeom prst="rect">
            <a:avLst/>
          </a:prstGeom>
        </p:spPr>
      </p:pic>
      <p:sp>
        <p:nvSpPr>
          <p:cNvPr id="4" name="矩形 3"/>
          <p:cNvSpPr/>
          <p:nvPr/>
        </p:nvSpPr>
        <p:spPr>
          <a:xfrm>
            <a:off x="974012" y="1245846"/>
            <a:ext cx="423514" cy="523220"/>
          </a:xfrm>
          <a:prstGeom prst="rect">
            <a:avLst/>
          </a:prstGeom>
        </p:spPr>
        <p:txBody>
          <a:bodyPr wrap="none">
            <a:spAutoFit/>
          </a:bodyPr>
          <a:lstStyle/>
          <a:p>
            <a:r>
              <a:rPr lang="en-US" altLang="zh-CN"/>
              <a:t>B</a:t>
            </a:r>
            <a:endParaRPr lang="zh-CN" altLang="en-US"/>
          </a:p>
        </p:txBody>
      </p:sp>
      <p:sp>
        <p:nvSpPr>
          <p:cNvPr id="5" name="内容占位符 9"/>
          <p:cNvSpPr txBox="1">
            <a:spLocks/>
          </p:cNvSpPr>
          <p:nvPr/>
        </p:nvSpPr>
        <p:spPr bwMode="auto">
          <a:xfrm>
            <a:off x="586022" y="4262197"/>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海上生明月，天涯共此时。</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出自唐代诗人张九龄的《望月怀远》，诗人在中秋之夜怀念远方的亲人，故选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836712"/>
            <a:ext cx="11485848" cy="526297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从方框中选择合适的句子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lunar</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农历的</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grandparents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altLang="zh-CN" sz="28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Bill</a:t>
            </a:r>
            <a:r>
              <a:rPr lang="zh-CN" altLang="zh-CN" sz="28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Hey, Lia. You know what? There’s a special Chinese festival coming soon. </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altLang="zh-CN"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Bill</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It’s the Chongyang Festival</a:t>
            </a:r>
            <a:r>
              <a:rPr lang="en-US" altLang="zh-CN"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endParaRPr lang="en-US" altLang="zh-CN" sz="28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altLang="zh-CN" sz="28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don’t know that. Could you tell me something about it?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a:extLst>
              <a:ext uri="{FF2B5EF4-FFF2-40B4-BE49-F238E27FC236}">
                <a16:creationId xmlns:a16="http://schemas.microsoft.com/office/drawing/2014/main" id="{CDCDEA21-127F-DB41-E6C8-35FCA7E7FBF8}"/>
              </a:ext>
            </a:extLst>
          </p:cNvPr>
          <p:cNvSpPr/>
          <p:nvPr/>
        </p:nvSpPr>
        <p:spPr bwMode="auto">
          <a:xfrm>
            <a:off x="432950" y="1722408"/>
            <a:ext cx="11324513" cy="1656184"/>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4" name="矩形 3"/>
          <p:cNvSpPr/>
          <p:nvPr/>
        </p:nvSpPr>
        <p:spPr>
          <a:xfrm>
            <a:off x="2083009" y="4178980"/>
            <a:ext cx="423514" cy="523220"/>
          </a:xfrm>
          <a:prstGeom prst="rect">
            <a:avLst/>
          </a:prstGeom>
        </p:spPr>
        <p:txBody>
          <a:bodyPr wrap="none">
            <a:spAutoFit/>
          </a:bodyPr>
          <a:lstStyle/>
          <a:p>
            <a:r>
              <a:rPr lang="en-US" altLang="zh-CN"/>
              <a:t>B</a:t>
            </a:r>
            <a:endParaRPr lang="zh-CN" altLang="en-US"/>
          </a:p>
        </p:txBody>
      </p:sp>
      <p:sp>
        <p:nvSpPr>
          <p:cNvPr id="5" name="内容占位符 10"/>
          <p:cNvSpPr txBox="1">
            <a:spLocks/>
          </p:cNvSpPr>
          <p:nvPr/>
        </p:nvSpPr>
        <p:spPr bwMode="auto">
          <a:xfrm>
            <a:off x="360854" y="466161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联系上下文可知，本句询问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哪一个节日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2459410"/>
            <a:ext cx="11485848" cy="3453253"/>
          </a:xfrm>
        </p:spPr>
        <p:txBody>
          <a:bodyPr/>
          <a:lstStyle/>
          <a:p>
            <a:pPr hangingPunct="0">
              <a:lnSpc>
                <a:spcPct val="140000"/>
              </a:lnSpc>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course</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also called the Double Ninth Festival</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231005" algn="l"/>
                <a:tab pos="8191500" algn="l"/>
              </a:tabLst>
            </a:pPr>
            <a:endParaRPr lang="en-US" altLang="zh-CN" sz="26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231005" algn="l"/>
                <a:tab pos="8191500" algn="l"/>
              </a:tabLst>
            </a:pPr>
            <a:r>
              <a:rPr lang="en-US" altLang="zh-CN" sz="26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it called the Double Ninth Festival?</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that day, old people climb mountains with their families</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231005" algn="l"/>
                <a:tab pos="8191500" algn="l"/>
              </a:tabLst>
            </a:pPr>
            <a:endParaRPr lang="en-US" altLang="zh-CN" sz="26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231005" algn="l"/>
                <a:tab pos="8191500" algn="l"/>
              </a:tabLst>
            </a:pPr>
            <a:r>
              <a:rPr lang="en-US" altLang="zh-CN" sz="26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it’s really fun.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2"/>
          <p:cNvSpPr txBox="1">
            <a:spLocks/>
          </p:cNvSpPr>
          <p:nvPr/>
        </p:nvSpPr>
        <p:spPr bwMode="auto">
          <a:xfrm>
            <a:off x="360854" y="3062888"/>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本句承接上文，介绍关于重阳节的信息，故选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55560" y="2455392"/>
            <a:ext cx="407484" cy="652486"/>
          </a:xfrm>
          <a:prstGeom prst="rect">
            <a:avLst/>
          </a:prstGeom>
        </p:spPr>
        <p:txBody>
          <a:bodyPr wrap="none">
            <a:spAutoFit/>
          </a:bodyPr>
          <a:lstStyle/>
          <a:p>
            <a:pPr>
              <a:lnSpc>
                <a:spcPct val="140000"/>
              </a:lnSpc>
            </a:pPr>
            <a:r>
              <a:rPr lang="en-US" altLang="zh-CN" sz="2600"/>
              <a:t>E</a:t>
            </a:r>
            <a:endParaRPr lang="zh-CN" altLang="en-US" sz="2600"/>
          </a:p>
        </p:txBody>
      </p:sp>
      <p:sp>
        <p:nvSpPr>
          <p:cNvPr id="5" name="矩形 4"/>
          <p:cNvSpPr/>
          <p:nvPr/>
        </p:nvSpPr>
        <p:spPr>
          <a:xfrm>
            <a:off x="1881238" y="4118446"/>
            <a:ext cx="425116" cy="652486"/>
          </a:xfrm>
          <a:prstGeom prst="rect">
            <a:avLst/>
          </a:prstGeom>
        </p:spPr>
        <p:txBody>
          <a:bodyPr wrap="none">
            <a:spAutoFit/>
          </a:bodyPr>
          <a:lstStyle/>
          <a:p>
            <a:pPr>
              <a:lnSpc>
                <a:spcPct val="140000"/>
              </a:lnSpc>
            </a:pPr>
            <a:r>
              <a:rPr lang="en-US" altLang="zh-CN" sz="2600"/>
              <a:t>A</a:t>
            </a:r>
            <a:endParaRPr lang="zh-CN" altLang="en-US" sz="2600"/>
          </a:p>
        </p:txBody>
      </p:sp>
      <p:sp>
        <p:nvSpPr>
          <p:cNvPr id="6" name="矩形 5"/>
          <p:cNvSpPr/>
          <p:nvPr/>
        </p:nvSpPr>
        <p:spPr>
          <a:xfrm>
            <a:off x="4402824" y="5244696"/>
            <a:ext cx="425116" cy="652486"/>
          </a:xfrm>
          <a:prstGeom prst="rect">
            <a:avLst/>
          </a:prstGeom>
        </p:spPr>
        <p:txBody>
          <a:bodyPr wrap="none">
            <a:spAutoFit/>
          </a:bodyPr>
          <a:lstStyle/>
          <a:p>
            <a:pPr>
              <a:lnSpc>
                <a:spcPct val="140000"/>
              </a:lnSpc>
            </a:pPr>
            <a:r>
              <a:rPr lang="en-US" altLang="zh-CN" sz="2600"/>
              <a:t>D</a:t>
            </a:r>
            <a:endParaRPr lang="zh-CN" altLang="en-US" sz="2600"/>
          </a:p>
        </p:txBody>
      </p:sp>
      <p:sp>
        <p:nvSpPr>
          <p:cNvPr id="7" name="内容占位符 13"/>
          <p:cNvSpPr txBox="1">
            <a:spLocks/>
          </p:cNvSpPr>
          <p:nvPr/>
        </p:nvSpPr>
        <p:spPr bwMode="auto">
          <a:xfrm>
            <a:off x="360854" y="4678672"/>
            <a:ext cx="1149184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上文询问原因，要用</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来回答，</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项符合语境。</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4"/>
          <p:cNvSpPr txBox="1">
            <a:spLocks/>
          </p:cNvSpPr>
          <p:nvPr/>
        </p:nvSpPr>
        <p:spPr bwMode="auto">
          <a:xfrm>
            <a:off x="360854" y="5770418"/>
            <a:ext cx="11485848"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根据答语可知，此处询问年轻人在重阳节做什么，故选</a:t>
            </a:r>
            <a:r>
              <a:rPr lang="en-US"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6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764704"/>
            <a:ext cx="11485848" cy="177279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tabLst>
                <a:tab pos="4231005" algn="l"/>
                <a:tab pos="81915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ninth</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lunar</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农历的</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tabLst>
                <a:tab pos="4230688" algn="l"/>
                <a:tab pos="5468938"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grandparents</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tabLst>
                <a:tab pos="4230688" algn="l"/>
                <a:tab pos="4752975"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sz="26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1668</Words>
  <Application>Microsoft Office PowerPoint</Application>
  <PresentationFormat>自定义</PresentationFormat>
  <Paragraphs>127</Paragraphs>
  <Slides>18</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18</vt:i4>
      </vt:variant>
    </vt:vector>
  </HeadingPairs>
  <TitlesOfParts>
    <vt:vector size="25"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396</cp:revision>
  <dcterms:created xsi:type="dcterms:W3CDTF">2020-11-06T05:24:00Z</dcterms:created>
  <dcterms:modified xsi:type="dcterms:W3CDTF">2025-06-30T09:02:29Z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